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4"/>
  </p:handoutMasterIdLst>
  <p:sldIdLst>
    <p:sldId id="258" r:id="rId2"/>
    <p:sldId id="259"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3" userDrawn="1">
          <p15:clr>
            <a:srgbClr val="A4A3A4"/>
          </p15:clr>
        </p15:guide>
        <p15:guide id="2" pos="2381" userDrawn="1">
          <p15:clr>
            <a:srgbClr val="A4A3A4"/>
          </p15:clr>
        </p15:guide>
        <p15:guide id="3" pos="24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gh, Rachael" initials="PR" lastIdx="8" clrIdx="0">
    <p:extLst>
      <p:ext uri="{19B8F6BF-5375-455C-9EA6-DF929625EA0E}">
        <p15:presenceInfo xmlns:p15="http://schemas.microsoft.com/office/powerpoint/2012/main" userId="S::Rachael.Pugh@eu.panasonic.com::583f4d3b-7199-4f8e-9989-8081927c08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A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822E1F-74EB-4FD4-BEDD-210C75291A97}" v="1" dt="2023-09-12T08:13:10.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7"/>
    <p:restoredTop sz="96327"/>
  </p:normalViewPr>
  <p:slideViewPr>
    <p:cSldViewPr snapToGrid="0" snapToObjects="1" showGuides="1">
      <p:cViewPr varScale="1">
        <p:scale>
          <a:sx n="74" d="100"/>
          <a:sy n="74" d="100"/>
        </p:scale>
        <p:origin x="3204" y="66"/>
      </p:cViewPr>
      <p:guideLst>
        <p:guide orient="horz" pos="3163"/>
        <p:guide pos="2381"/>
        <p:guide pos="249"/>
      </p:guideLst>
    </p:cSldViewPr>
  </p:slideViewPr>
  <p:notesTextViewPr>
    <p:cViewPr>
      <p:scale>
        <a:sx n="1" d="1"/>
        <a:sy n="1" d="1"/>
      </p:scale>
      <p:origin x="0" y="0"/>
    </p:cViewPr>
  </p:notesTextViewPr>
  <p:notesViewPr>
    <p:cSldViewPr snapToGrid="0" snapToObjects="1">
      <p:cViewPr varScale="1">
        <p:scale>
          <a:sx n="66" d="100"/>
          <a:sy n="66" d="100"/>
        </p:scale>
        <p:origin x="32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074C83-5D7A-6B1F-E645-B3FF9FF3FD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CDEA24E-86DD-E1F4-FA49-699C8EBD73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C4D93E-66A4-4BFF-9D99-ECF4949C799D}" type="datetimeFigureOut">
              <a:rPr lang="en-GB" smtClean="0"/>
              <a:t>19/10/2023</a:t>
            </a:fld>
            <a:endParaRPr lang="en-GB"/>
          </a:p>
        </p:txBody>
      </p:sp>
      <p:sp>
        <p:nvSpPr>
          <p:cNvPr id="4" name="Footer Placeholder 3">
            <a:extLst>
              <a:ext uri="{FF2B5EF4-FFF2-40B4-BE49-F238E27FC236}">
                <a16:creationId xmlns:a16="http://schemas.microsoft.com/office/drawing/2014/main" id="{BDC3F4C5-CD37-A92C-99A1-BAB3C1989D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FBBD939-3C95-670F-8936-F5E13DBE05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BFC676-FD70-45C6-9062-52415296F97B}" type="slidenum">
              <a:rPr lang="en-GB" smtClean="0"/>
              <a:t>‹Nr.›</a:t>
            </a:fld>
            <a:endParaRPr lang="en-GB"/>
          </a:p>
        </p:txBody>
      </p:sp>
    </p:spTree>
    <p:extLst>
      <p:ext uri="{BB962C8B-B14F-4D97-AF65-F5344CB8AC3E}">
        <p14:creationId xmlns:p14="http://schemas.microsoft.com/office/powerpoint/2010/main" val="1321559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tif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60A25F-6A22-B3BD-25B3-8040C25EF2E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7559675" cy="10758938"/>
          </a:xfrm>
          <a:prstGeom prst="rect">
            <a:avLst/>
          </a:prstGeom>
        </p:spPr>
      </p:pic>
      <p:pic>
        <p:nvPicPr>
          <p:cNvPr id="8" name="Picture 7">
            <a:extLst>
              <a:ext uri="{FF2B5EF4-FFF2-40B4-BE49-F238E27FC236}">
                <a16:creationId xmlns:a16="http://schemas.microsoft.com/office/drawing/2014/main" id="{250D2261-DA16-BC4B-8571-2B9FDB5C361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27663" y="112649"/>
            <a:ext cx="2507049" cy="1109205"/>
          </a:xfrm>
          <a:prstGeom prst="rect">
            <a:avLst/>
          </a:prstGeom>
        </p:spPr>
      </p:pic>
      <p:pic>
        <p:nvPicPr>
          <p:cNvPr id="9" name="Picture 8">
            <a:extLst>
              <a:ext uri="{FF2B5EF4-FFF2-40B4-BE49-F238E27FC236}">
                <a16:creationId xmlns:a16="http://schemas.microsoft.com/office/drawing/2014/main" id="{E7AAFF47-F5E2-164D-9B55-2BCA530D2E56}"/>
              </a:ext>
            </a:extLst>
          </p:cNvPr>
          <p:cNvPicPr>
            <a:picLocks noChangeAspect="1"/>
          </p:cNvPicPr>
          <p:nvPr userDrawn="1"/>
        </p:nvPicPr>
        <p:blipFill>
          <a:blip r:embed="rId4"/>
          <a:stretch>
            <a:fillRect/>
          </a:stretch>
        </p:blipFill>
        <p:spPr>
          <a:xfrm>
            <a:off x="5252387" y="505982"/>
            <a:ext cx="1869073" cy="322539"/>
          </a:xfrm>
          <a:prstGeom prst="rect">
            <a:avLst/>
          </a:prstGeom>
        </p:spPr>
      </p:pic>
      <p:sp>
        <p:nvSpPr>
          <p:cNvPr id="2" name="TextBox 1">
            <a:extLst>
              <a:ext uri="{FF2B5EF4-FFF2-40B4-BE49-F238E27FC236}">
                <a16:creationId xmlns:a16="http://schemas.microsoft.com/office/drawing/2014/main" id="{B9B6DF40-B74A-C228-A1E3-8A37DF53232C}"/>
              </a:ext>
            </a:extLst>
          </p:cNvPr>
          <p:cNvSpPr txBox="1"/>
          <p:nvPr userDrawn="1"/>
        </p:nvSpPr>
        <p:spPr>
          <a:xfrm>
            <a:off x="1878225" y="9910327"/>
            <a:ext cx="4099302" cy="369332"/>
          </a:xfrm>
          <a:prstGeom prst="rect">
            <a:avLst/>
          </a:prstGeom>
          <a:noFill/>
        </p:spPr>
        <p:txBody>
          <a:bodyPr wrap="square">
            <a:spAutoFit/>
          </a:bodyPr>
          <a:lstStyle/>
          <a:p>
            <a:r>
              <a:rPr lang="en-GB" sz="1800" b="1" i="0" u="none" strike="noStrike" baseline="0" dirty="0">
                <a:solidFill>
                  <a:srgbClr val="FFFFFF"/>
                </a:solidFill>
                <a:latin typeface="DINPro" panose="020B0504020101020102"/>
              </a:rPr>
              <a:t>Intel</a:t>
            </a:r>
            <a:r>
              <a:rPr lang="en-GB" sz="800" b="1" i="0" u="none" strike="noStrike" baseline="0" dirty="0">
                <a:solidFill>
                  <a:srgbClr val="FFFFFF"/>
                </a:solidFill>
                <a:latin typeface="DINPro" panose="020B0504020101020102"/>
              </a:rPr>
              <a:t>®</a:t>
            </a:r>
            <a:endParaRPr lang="en-GB" b="1" dirty="0"/>
          </a:p>
        </p:txBody>
      </p:sp>
      <p:pic>
        <p:nvPicPr>
          <p:cNvPr id="4" name="Picture 3" descr="A blue and white logo&#10;&#10;Description automatically generated">
            <a:extLst>
              <a:ext uri="{FF2B5EF4-FFF2-40B4-BE49-F238E27FC236}">
                <a16:creationId xmlns:a16="http://schemas.microsoft.com/office/drawing/2014/main" id="{0210D40A-778B-F221-A9BA-5E8AADD77B2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81861" y="9091659"/>
            <a:ext cx="1188000" cy="1188000"/>
          </a:xfrm>
          <a:prstGeom prst="rect">
            <a:avLst/>
          </a:prstGeom>
        </p:spPr>
      </p:pic>
    </p:spTree>
    <p:extLst>
      <p:ext uri="{BB962C8B-B14F-4D97-AF65-F5344CB8AC3E}">
        <p14:creationId xmlns:p14="http://schemas.microsoft.com/office/powerpoint/2010/main" val="217218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A4DCE3-8702-554A-B97A-32FF62A2601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7559676" cy="10691813"/>
          </a:xfrm>
          <a:prstGeom prst="rect">
            <a:avLst/>
          </a:prstGeom>
        </p:spPr>
      </p:pic>
      <p:pic>
        <p:nvPicPr>
          <p:cNvPr id="5" name="Picture 4">
            <a:extLst>
              <a:ext uri="{FF2B5EF4-FFF2-40B4-BE49-F238E27FC236}">
                <a16:creationId xmlns:a16="http://schemas.microsoft.com/office/drawing/2014/main" id="{957E8170-6973-2C4A-A00A-6EE734DCD597}"/>
              </a:ext>
            </a:extLst>
          </p:cNvPr>
          <p:cNvPicPr>
            <a:picLocks noChangeAspect="1"/>
          </p:cNvPicPr>
          <p:nvPr userDrawn="1"/>
        </p:nvPicPr>
        <p:blipFill>
          <a:blip r:embed="rId3"/>
          <a:stretch>
            <a:fillRect/>
          </a:stretch>
        </p:blipFill>
        <p:spPr>
          <a:xfrm>
            <a:off x="5742450" y="416714"/>
            <a:ext cx="1421937" cy="245378"/>
          </a:xfrm>
          <a:prstGeom prst="rect">
            <a:avLst/>
          </a:prstGeom>
        </p:spPr>
      </p:pic>
      <p:pic>
        <p:nvPicPr>
          <p:cNvPr id="3" name="Picture 2">
            <a:extLst>
              <a:ext uri="{FF2B5EF4-FFF2-40B4-BE49-F238E27FC236}">
                <a16:creationId xmlns:a16="http://schemas.microsoft.com/office/drawing/2014/main" id="{23C6C05D-9037-72B4-CE1A-DF9EC6CFDC05}"/>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79422" y="112649"/>
            <a:ext cx="1929119" cy="853509"/>
          </a:xfrm>
          <a:prstGeom prst="rect">
            <a:avLst/>
          </a:prstGeom>
        </p:spPr>
      </p:pic>
    </p:spTree>
    <p:extLst>
      <p:ext uri="{BB962C8B-B14F-4D97-AF65-F5344CB8AC3E}">
        <p14:creationId xmlns:p14="http://schemas.microsoft.com/office/powerpoint/2010/main" val="39416791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43884"/>
      </p:ext>
    </p:extLst>
  </p:cSld>
  <p:clrMap bg1="lt1" tx1="dk1" bg2="lt2" tx2="dk2" accent1="accent1" accent2="accent2" accent3="accent3" accent4="accent4" accent5="accent5" accent6="accent6" hlink="hlink" folHlink="folHlink"/>
  <p:sldLayoutIdLst>
    <p:sldLayoutId id="2147483665" r:id="rId1"/>
    <p:sldLayoutId id="2147483662"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jp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hyperlink" Target="mailto:DE.Panasonic@also.com"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2.png"/><Relationship Id="rId4" Type="http://schemas.openxmlformats.org/officeDocument/2006/relationships/image" Target="../media/image9.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B084BA-A475-C344-B3D2-AF976FCC79D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1861" y="1309135"/>
            <a:ext cx="2697480" cy="557041"/>
          </a:xfrm>
          <a:prstGeom prst="rect">
            <a:avLst/>
          </a:prstGeom>
        </p:spPr>
      </p:pic>
      <p:sp>
        <p:nvSpPr>
          <p:cNvPr id="9" name="Round Same-side Corner of Rectangle 8">
            <a:extLst>
              <a:ext uri="{FF2B5EF4-FFF2-40B4-BE49-F238E27FC236}">
                <a16:creationId xmlns:a16="http://schemas.microsoft.com/office/drawing/2014/main" id="{5D2E9D73-C21F-764B-9F9C-57321F33D78D}"/>
              </a:ext>
            </a:extLst>
          </p:cNvPr>
          <p:cNvSpPr/>
          <p:nvPr/>
        </p:nvSpPr>
        <p:spPr>
          <a:xfrm rot="5400000">
            <a:off x="1235027" y="847573"/>
            <a:ext cx="2400750" cy="5017114"/>
          </a:xfrm>
          <a:prstGeom prst="round2SameRect">
            <a:avLst>
              <a:gd name="adj1" fmla="val 11334"/>
              <a:gd name="adj2" fmla="val 0"/>
            </a:avLst>
          </a:prstGeom>
          <a:solidFill>
            <a:schemeClr val="tx1">
              <a:alpha val="60280"/>
            </a:schemeClr>
          </a:solidFill>
          <a:ln w="19050">
            <a:solidFill>
              <a:srgbClr val="FBB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AEE3B74-5E5E-3B4B-AFE6-73785E1C5C3F}"/>
              </a:ext>
            </a:extLst>
          </p:cNvPr>
          <p:cNvSpPr txBox="1"/>
          <p:nvPr/>
        </p:nvSpPr>
        <p:spPr>
          <a:xfrm>
            <a:off x="268741" y="2289670"/>
            <a:ext cx="4657965" cy="2062103"/>
          </a:xfrm>
          <a:prstGeom prst="rect">
            <a:avLst/>
          </a:prstGeom>
          <a:noFill/>
        </p:spPr>
        <p:txBody>
          <a:bodyPr wrap="square" rtlCol="0">
            <a:spAutoFit/>
          </a:bodyPr>
          <a:lstStyle/>
          <a:p>
            <a:r>
              <a:rPr lang="en-GB" sz="3200" dirty="0">
                <a:solidFill>
                  <a:schemeClr val="bg1"/>
                </a:solidFill>
                <a:latin typeface="DINPro-Light" panose="020B0504020101010102" pitchFamily="34" charset="0"/>
              </a:rPr>
              <a:t>ENTDECKE DAS</a:t>
            </a:r>
          </a:p>
          <a:p>
            <a:r>
              <a:rPr lang="en-GB" sz="4800" dirty="0">
                <a:solidFill>
                  <a:srgbClr val="FBBA17"/>
                </a:solidFill>
                <a:latin typeface="DINPro-Medium" panose="020B0504020101020102" pitchFamily="34" charset="0"/>
              </a:rPr>
              <a:t>TOUGHBOOK G2</a:t>
            </a:r>
          </a:p>
          <a:p>
            <a:r>
              <a:rPr lang="de-CH" sz="2400" dirty="0">
                <a:solidFill>
                  <a:schemeClr val="bg1"/>
                </a:solidFill>
                <a:latin typeface="DINPro-Light" panose="020B0504020101010102" pitchFamily="34" charset="0"/>
              </a:rPr>
              <a:t>Der erste modulare, robuste Computer für mobile Arbeitskräfte.</a:t>
            </a:r>
            <a:endParaRPr lang="en-GB" sz="5400" dirty="0">
              <a:solidFill>
                <a:srgbClr val="FBBA17"/>
              </a:solidFill>
              <a:latin typeface="DINPro-Medium" panose="020B0504020101020102" pitchFamily="34" charset="0"/>
            </a:endParaRPr>
          </a:p>
        </p:txBody>
      </p:sp>
      <p:sp>
        <p:nvSpPr>
          <p:cNvPr id="4" name="Rounded Rectangle 3">
            <a:extLst>
              <a:ext uri="{FF2B5EF4-FFF2-40B4-BE49-F238E27FC236}">
                <a16:creationId xmlns:a16="http://schemas.microsoft.com/office/drawing/2014/main" id="{411A463E-74BF-A041-8014-25B8BDE5F038}"/>
              </a:ext>
            </a:extLst>
          </p:cNvPr>
          <p:cNvSpPr/>
          <p:nvPr/>
        </p:nvSpPr>
        <p:spPr>
          <a:xfrm>
            <a:off x="4633407" y="2806798"/>
            <a:ext cx="2688241" cy="1127528"/>
          </a:xfrm>
          <a:prstGeom prst="roundRect">
            <a:avLst>
              <a:gd name="adj" fmla="val 8192"/>
            </a:avLst>
          </a:prstGeom>
          <a:solidFill>
            <a:srgbClr val="FB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cap="all" dirty="0"/>
              <a:t>JETZT ZUM SPEZIALPREIS!</a:t>
            </a:r>
          </a:p>
        </p:txBody>
      </p:sp>
    </p:spTree>
    <p:extLst>
      <p:ext uri="{BB962C8B-B14F-4D97-AF65-F5344CB8AC3E}">
        <p14:creationId xmlns:p14="http://schemas.microsoft.com/office/powerpoint/2010/main" val="277029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28DA74-2EFB-A645-8ED7-B8A1E5DCD8CF}"/>
              </a:ext>
            </a:extLst>
          </p:cNvPr>
          <p:cNvSpPr txBox="1"/>
          <p:nvPr/>
        </p:nvSpPr>
        <p:spPr>
          <a:xfrm>
            <a:off x="298420" y="3071838"/>
            <a:ext cx="2928394" cy="1169551"/>
          </a:xfrm>
          <a:prstGeom prst="rect">
            <a:avLst/>
          </a:prstGeom>
          <a:noFill/>
        </p:spPr>
        <p:txBody>
          <a:bodyPr wrap="square" rtlCol="0">
            <a:spAutoFit/>
          </a:bodyPr>
          <a:lstStyle/>
          <a:p>
            <a:r>
              <a:rPr lang="de-CH" sz="1000" dirty="0">
                <a:solidFill>
                  <a:schemeClr val="bg1"/>
                </a:solidFill>
                <a:latin typeface="DINPro" panose="020B0504020101020102" pitchFamily="34" charset="0"/>
              </a:rPr>
              <a:t>Lernen Sie unser robustes Gerät der nächsten Generation kennen, das für Ihre Mitarbeiter an vorderster Front entwickelt wurde. Ein Gerät, das noch besser an die schnelllebigen, sich ständig ändernden und anspruchsvollen Bedingungen angepasst ist, unter denen unsere TOUGHBOOK-Kunden arbeiten.</a:t>
            </a:r>
            <a:endParaRPr lang="en-GB" sz="1000" dirty="0">
              <a:solidFill>
                <a:schemeClr val="bg1"/>
              </a:solidFill>
              <a:latin typeface="DINPro" panose="020B0504020101020102" pitchFamily="34" charset="0"/>
            </a:endParaRPr>
          </a:p>
        </p:txBody>
      </p:sp>
      <p:sp>
        <p:nvSpPr>
          <p:cNvPr id="6" name="TextBox 5">
            <a:extLst>
              <a:ext uri="{FF2B5EF4-FFF2-40B4-BE49-F238E27FC236}">
                <a16:creationId xmlns:a16="http://schemas.microsoft.com/office/drawing/2014/main" id="{FEF56BF6-3A71-2E43-980E-2547EDA2E2CD}"/>
              </a:ext>
            </a:extLst>
          </p:cNvPr>
          <p:cNvSpPr txBox="1"/>
          <p:nvPr/>
        </p:nvSpPr>
        <p:spPr>
          <a:xfrm>
            <a:off x="298420" y="2363216"/>
            <a:ext cx="2928395" cy="707886"/>
          </a:xfrm>
          <a:prstGeom prst="rect">
            <a:avLst/>
          </a:prstGeom>
          <a:noFill/>
        </p:spPr>
        <p:txBody>
          <a:bodyPr wrap="square" rtlCol="0">
            <a:spAutoFit/>
          </a:bodyPr>
          <a:lstStyle/>
          <a:p>
            <a:r>
              <a:rPr lang="de-CH" sz="2000" dirty="0">
                <a:solidFill>
                  <a:schemeClr val="bg1"/>
                </a:solidFill>
                <a:latin typeface="DINPro-Light" panose="020B0504020101010102" pitchFamily="34" charset="0"/>
              </a:rPr>
              <a:t>SCHNELL ANPASSBAR IN JEDER UMGEBUNG</a:t>
            </a:r>
            <a:endParaRPr lang="en-GB" sz="2000" dirty="0">
              <a:solidFill>
                <a:schemeClr val="bg1"/>
              </a:solidFill>
              <a:latin typeface="DINPro-Light" panose="020B0504020101010102" pitchFamily="34" charset="0"/>
            </a:endParaRPr>
          </a:p>
        </p:txBody>
      </p:sp>
      <p:sp>
        <p:nvSpPr>
          <p:cNvPr id="7" name="TextBox 6">
            <a:extLst>
              <a:ext uri="{FF2B5EF4-FFF2-40B4-BE49-F238E27FC236}">
                <a16:creationId xmlns:a16="http://schemas.microsoft.com/office/drawing/2014/main" id="{981535E0-EDA9-1A44-8E26-A55D6707090B}"/>
              </a:ext>
            </a:extLst>
          </p:cNvPr>
          <p:cNvSpPr txBox="1"/>
          <p:nvPr/>
        </p:nvSpPr>
        <p:spPr>
          <a:xfrm>
            <a:off x="298417" y="5681655"/>
            <a:ext cx="2273530" cy="1446550"/>
          </a:xfrm>
          <a:prstGeom prst="rect">
            <a:avLst/>
          </a:prstGeom>
          <a:noFill/>
        </p:spPr>
        <p:txBody>
          <a:bodyPr wrap="square" rtlCol="0">
            <a:spAutoFit/>
          </a:bodyPr>
          <a:lstStyle/>
          <a:p>
            <a:r>
              <a:rPr lang="en-GB" sz="1200" b="1" dirty="0">
                <a:solidFill>
                  <a:schemeClr val="bg1"/>
                </a:solidFill>
                <a:latin typeface="DINPro-Bold" panose="020B0504020101020102" pitchFamily="34" charset="0"/>
              </a:rPr>
              <a:t>ÜBERLEGENE DISPLAYTECHNIK</a:t>
            </a:r>
          </a:p>
          <a:p>
            <a:endParaRPr lang="en-GB" sz="1000" dirty="0">
              <a:solidFill>
                <a:schemeClr val="bg1"/>
              </a:solidFill>
              <a:latin typeface="DINPro" panose="020B0504020101020102" pitchFamily="34" charset="0"/>
            </a:endParaRPr>
          </a:p>
          <a:p>
            <a:r>
              <a:rPr lang="de-CH" sz="1000" b="1" dirty="0">
                <a:solidFill>
                  <a:schemeClr val="bg1"/>
                </a:solidFill>
                <a:latin typeface="DINPro" panose="020B0504020101020102" pitchFamily="34" charset="0"/>
              </a:rPr>
              <a:t>Für jede Witterung und Umgebung</a:t>
            </a:r>
          </a:p>
          <a:p>
            <a:endParaRPr lang="en-GB" sz="800" dirty="0">
              <a:solidFill>
                <a:schemeClr val="bg1"/>
              </a:solidFill>
              <a:latin typeface="DINPro" panose="020B0504020101020102" pitchFamily="34" charset="0"/>
            </a:endParaRPr>
          </a:p>
          <a:p>
            <a:r>
              <a:rPr lang="de-CH" sz="800" dirty="0">
                <a:solidFill>
                  <a:schemeClr val="bg1"/>
                </a:solidFill>
                <a:latin typeface="DINPro" panose="020B0504020101020102" pitchFamily="34" charset="0"/>
              </a:rPr>
              <a:t>Das hochauflösende Display des TOUGHBOOK G2 ist reflexionsarm und im Freien ablesbar. Das macht den Wechsel zwischen verschiedenen Umgebungen zum Kinderspiel.  Die patentierte "Regenmodus"-Bildschirmtechnologie ermöglicht ein Arbeiten bei jedem Wetter.</a:t>
            </a:r>
            <a:endParaRPr lang="en-GB" sz="800" dirty="0">
              <a:solidFill>
                <a:schemeClr val="bg1"/>
              </a:solidFill>
              <a:latin typeface="DINPro" panose="020B0504020101020102" pitchFamily="34" charset="0"/>
            </a:endParaRPr>
          </a:p>
        </p:txBody>
      </p:sp>
      <p:pic>
        <p:nvPicPr>
          <p:cNvPr id="8" name="Picture 7">
            <a:extLst>
              <a:ext uri="{FF2B5EF4-FFF2-40B4-BE49-F238E27FC236}">
                <a16:creationId xmlns:a16="http://schemas.microsoft.com/office/drawing/2014/main" id="{CA6A2812-CDE3-7944-98D5-4FC37095CCD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061" b="89394" l="6410" r="97436">
                        <a14:foregroundMark x1="35897" y1="7576" x2="67949" y2="10606"/>
                        <a14:foregroundMark x1="75641" y1="7576" x2="87179" y2="75758"/>
                        <a14:foregroundMark x1="87179" y1="75758" x2="70513" y2="68182"/>
                        <a14:foregroundMark x1="89744" y1="27273" x2="96154" y2="57576"/>
                        <a14:foregroundMark x1="87179" y1="6061" x2="97436" y2="34848"/>
                        <a14:foregroundMark x1="23077" y1="7576" x2="7692" y2="75758"/>
                        <a14:foregroundMark x1="7692" y1="75758" x2="21795" y2="80303"/>
                      </a14:backgroundRemoval>
                    </a14:imgEffect>
                  </a14:imgLayer>
                </a14:imgProps>
              </a:ext>
            </a:extLst>
          </a:blip>
          <a:stretch>
            <a:fillRect/>
          </a:stretch>
        </p:blipFill>
        <p:spPr>
          <a:xfrm>
            <a:off x="395288" y="4876195"/>
            <a:ext cx="837248" cy="708441"/>
          </a:xfrm>
          <a:prstGeom prst="rect">
            <a:avLst/>
          </a:prstGeom>
        </p:spPr>
      </p:pic>
      <p:sp>
        <p:nvSpPr>
          <p:cNvPr id="10" name="TextBox 9">
            <a:extLst>
              <a:ext uri="{FF2B5EF4-FFF2-40B4-BE49-F238E27FC236}">
                <a16:creationId xmlns:a16="http://schemas.microsoft.com/office/drawing/2014/main" id="{9EA1AC5A-F8F1-E645-9D4A-65BCFDCD2827}"/>
              </a:ext>
            </a:extLst>
          </p:cNvPr>
          <p:cNvSpPr txBox="1"/>
          <p:nvPr/>
        </p:nvSpPr>
        <p:spPr>
          <a:xfrm>
            <a:off x="4950967" y="5681655"/>
            <a:ext cx="2268000" cy="1692771"/>
          </a:xfrm>
          <a:prstGeom prst="rect">
            <a:avLst/>
          </a:prstGeom>
          <a:noFill/>
        </p:spPr>
        <p:txBody>
          <a:bodyPr wrap="square" rtlCol="0">
            <a:spAutoFit/>
          </a:bodyPr>
          <a:lstStyle/>
          <a:p>
            <a:r>
              <a:rPr lang="en-GB" sz="1200" b="1" dirty="0">
                <a:solidFill>
                  <a:schemeClr val="bg1"/>
                </a:solidFill>
                <a:latin typeface="DINPro-Bold" panose="020B0504020101020102" pitchFamily="34" charset="0"/>
              </a:rPr>
              <a:t>VERBUNDEN BLEIBEN</a:t>
            </a:r>
          </a:p>
          <a:p>
            <a:endParaRPr lang="en-GB" sz="1000" dirty="0">
              <a:solidFill>
                <a:schemeClr val="bg1"/>
              </a:solidFill>
              <a:latin typeface="DINPro" panose="020B0504020101020102" pitchFamily="34" charset="0"/>
            </a:endParaRPr>
          </a:p>
          <a:p>
            <a:r>
              <a:rPr lang="en-GB" sz="1000" b="1" dirty="0">
                <a:solidFill>
                  <a:schemeClr val="bg1"/>
                </a:solidFill>
                <a:latin typeface="DINPro" panose="020B0504020101020102" pitchFamily="34" charset="0"/>
              </a:rPr>
              <a:t>Dank des </a:t>
            </a:r>
            <a:r>
              <a:rPr lang="en-GB" sz="1000" b="1" dirty="0" err="1">
                <a:solidFill>
                  <a:schemeClr val="bg1"/>
                </a:solidFill>
                <a:latin typeface="DINPro" panose="020B0504020101020102" pitchFamily="34" charset="0"/>
              </a:rPr>
              <a:t>optimierten</a:t>
            </a:r>
            <a:r>
              <a:rPr lang="en-GB" sz="1000" b="1" dirty="0">
                <a:solidFill>
                  <a:schemeClr val="bg1"/>
                </a:solidFill>
                <a:latin typeface="DINPro" panose="020B0504020101020102" pitchFamily="34" charset="0"/>
              </a:rPr>
              <a:t> </a:t>
            </a:r>
            <a:r>
              <a:rPr lang="en-GB" sz="1000" b="1" dirty="0" err="1">
                <a:solidFill>
                  <a:schemeClr val="bg1"/>
                </a:solidFill>
                <a:latin typeface="DINPro" panose="020B0504020101020102" pitchFamily="34" charset="0"/>
              </a:rPr>
              <a:t>Antennendesigns</a:t>
            </a:r>
            <a:endParaRPr lang="en-GB" sz="1000" b="1" dirty="0">
              <a:solidFill>
                <a:schemeClr val="bg1"/>
              </a:solidFill>
              <a:latin typeface="DINPro" panose="020B0504020101020102" pitchFamily="34" charset="0"/>
            </a:endParaRPr>
          </a:p>
          <a:p>
            <a:endParaRPr lang="en-GB" sz="800" dirty="0">
              <a:solidFill>
                <a:schemeClr val="bg1"/>
              </a:solidFill>
              <a:latin typeface="DINPro" panose="020B0504020101020102" pitchFamily="34" charset="0"/>
            </a:endParaRPr>
          </a:p>
          <a:p>
            <a:r>
              <a:rPr lang="de-CH" sz="800" dirty="0">
                <a:solidFill>
                  <a:schemeClr val="bg1"/>
                </a:solidFill>
                <a:latin typeface="DINPro" panose="020B0504020101020102" pitchFamily="34" charset="0"/>
              </a:rPr>
              <a:t>Dank des von Experten entwickelten Antennendesigns und der Optimierung in unserer eigenen schalltoten Kammer ist die Konnektivität des TOUGHBOOK im Feld konkurrenzlos und sorgt dafür, dass Ihre mobilen Mitarbeiter nahtlos mit ihren wichtigen Softwareanwendungen und Back-End-Systemen verbunden bleiben. </a:t>
            </a:r>
            <a:r>
              <a:rPr lang="de-CH" sz="800">
                <a:solidFill>
                  <a:schemeClr val="bg1"/>
                </a:solidFill>
                <a:latin typeface="DINPro" panose="020B0504020101020102" pitchFamily="34" charset="0"/>
              </a:rPr>
              <a:t>Das TOUGHBOOK G2 </a:t>
            </a:r>
            <a:r>
              <a:rPr lang="de-CH" sz="800" dirty="0">
                <a:solidFill>
                  <a:schemeClr val="bg1"/>
                </a:solidFill>
                <a:latin typeface="DINPro" panose="020B0504020101020102" pitchFamily="34" charset="0"/>
              </a:rPr>
              <a:t>ist außerdem 5G-fähig.</a:t>
            </a:r>
            <a:endParaRPr lang="en-GB" sz="800" dirty="0">
              <a:solidFill>
                <a:schemeClr val="bg1"/>
              </a:solidFill>
              <a:latin typeface="DINPro" panose="020B0504020101020102" pitchFamily="34" charset="0"/>
            </a:endParaRPr>
          </a:p>
        </p:txBody>
      </p:sp>
      <p:pic>
        <p:nvPicPr>
          <p:cNvPr id="11" name="Picture 10">
            <a:extLst>
              <a:ext uri="{FF2B5EF4-FFF2-40B4-BE49-F238E27FC236}">
                <a16:creationId xmlns:a16="http://schemas.microsoft.com/office/drawing/2014/main" id="{4AF562DB-5C48-C944-A212-D4CB013AA47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757" b="87838" l="2564" r="94872">
                        <a14:foregroundMark x1="14103" y1="8108" x2="94872" y2="14865"/>
                        <a14:foregroundMark x1="93590" y1="14865" x2="91026" y2="72973"/>
                        <a14:foregroundMark x1="8974" y1="10811" x2="11538" y2="72973"/>
                        <a14:foregroundMark x1="11538" y1="72973" x2="11538" y2="74324"/>
                        <a14:foregroundMark x1="2564" y1="16216" x2="5128" y2="71622"/>
                      </a14:backgroundRemoval>
                    </a14:imgEffect>
                  </a14:imgLayer>
                </a14:imgProps>
              </a:ext>
            </a:extLst>
          </a:blip>
          <a:stretch>
            <a:fillRect/>
          </a:stretch>
        </p:blipFill>
        <p:spPr>
          <a:xfrm>
            <a:off x="362079" y="7405515"/>
            <a:ext cx="837248" cy="794312"/>
          </a:xfrm>
          <a:prstGeom prst="rect">
            <a:avLst/>
          </a:prstGeom>
        </p:spPr>
      </p:pic>
      <p:pic>
        <p:nvPicPr>
          <p:cNvPr id="12" name="Picture 11">
            <a:extLst>
              <a:ext uri="{FF2B5EF4-FFF2-40B4-BE49-F238E27FC236}">
                <a16:creationId xmlns:a16="http://schemas.microsoft.com/office/drawing/2014/main" id="{7EBB880E-1D1D-D44D-9A22-8D46EE58118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286" b="90000" l="2247" r="89888">
                        <a14:foregroundMark x1="62921" y1="7143" x2="52809" y2="5714"/>
                        <a14:foregroundMark x1="41573" y1="10000" x2="6742" y2="71429"/>
                        <a14:foregroundMark x1="6742" y1="71429" x2="6742" y2="72857"/>
                        <a14:foregroundMark x1="16854" y1="7143" x2="2247" y2="15714"/>
                      </a14:backgroundRemoval>
                    </a14:imgEffect>
                  </a14:imgLayer>
                </a14:imgProps>
              </a:ext>
              <a:ext uri="{28A0092B-C50C-407E-A947-70E740481C1C}">
                <a14:useLocalDpi xmlns:a14="http://schemas.microsoft.com/office/drawing/2010/main"/>
              </a:ext>
            </a:extLst>
          </a:blip>
          <a:srcRect/>
          <a:stretch/>
        </p:blipFill>
        <p:spPr>
          <a:xfrm>
            <a:off x="5169116" y="4876195"/>
            <a:ext cx="955321" cy="748094"/>
          </a:xfrm>
          <a:prstGeom prst="rect">
            <a:avLst/>
          </a:prstGeom>
        </p:spPr>
      </p:pic>
      <p:sp>
        <p:nvSpPr>
          <p:cNvPr id="13" name="TextBox 12">
            <a:extLst>
              <a:ext uri="{FF2B5EF4-FFF2-40B4-BE49-F238E27FC236}">
                <a16:creationId xmlns:a16="http://schemas.microsoft.com/office/drawing/2014/main" id="{D9DDE8BE-A504-454C-B12A-9184D9749B5C}"/>
              </a:ext>
            </a:extLst>
          </p:cNvPr>
          <p:cNvSpPr txBox="1"/>
          <p:nvPr/>
        </p:nvSpPr>
        <p:spPr>
          <a:xfrm>
            <a:off x="2682967" y="5681655"/>
            <a:ext cx="2268000" cy="1446550"/>
          </a:xfrm>
          <a:prstGeom prst="rect">
            <a:avLst/>
          </a:prstGeom>
          <a:noFill/>
        </p:spPr>
        <p:txBody>
          <a:bodyPr wrap="square" rtlCol="0">
            <a:spAutoFit/>
          </a:bodyPr>
          <a:lstStyle/>
          <a:p>
            <a:r>
              <a:rPr lang="en-GB" sz="1200" b="1" dirty="0">
                <a:solidFill>
                  <a:schemeClr val="bg1"/>
                </a:solidFill>
                <a:latin typeface="DINPro-Bold" panose="020B0504020101020102" pitchFamily="34" charset="0"/>
              </a:rPr>
              <a:t>VOLLSTÄNDIGE FLEXIBILITÄT</a:t>
            </a:r>
          </a:p>
          <a:p>
            <a:endParaRPr lang="en-GB" sz="1000" dirty="0">
              <a:solidFill>
                <a:schemeClr val="bg1"/>
              </a:solidFill>
              <a:latin typeface="DINPro" panose="020B0504020101020102" pitchFamily="34" charset="0"/>
            </a:endParaRPr>
          </a:p>
          <a:p>
            <a:r>
              <a:rPr lang="en-GB" sz="1000" b="1" dirty="0" err="1">
                <a:solidFill>
                  <a:schemeClr val="bg1"/>
                </a:solidFill>
                <a:latin typeface="DINPro" panose="020B0504020101020102" pitchFamily="34" charset="0"/>
              </a:rPr>
              <a:t>Zugänglich</a:t>
            </a:r>
            <a:r>
              <a:rPr lang="en-GB" sz="1000" b="1" dirty="0">
                <a:solidFill>
                  <a:schemeClr val="bg1"/>
                </a:solidFill>
                <a:latin typeface="DINPro" panose="020B0504020101020102" pitchFamily="34" charset="0"/>
              </a:rPr>
              <a:t> und </a:t>
            </a:r>
            <a:r>
              <a:rPr lang="en-GB" sz="1000" b="1" dirty="0" err="1">
                <a:solidFill>
                  <a:schemeClr val="bg1"/>
                </a:solidFill>
                <a:latin typeface="DINPro" panose="020B0504020101020102" pitchFamily="34" charset="0"/>
              </a:rPr>
              <a:t>anpassungsfähig</a:t>
            </a:r>
            <a:endParaRPr lang="en-GB" sz="1000" b="1" dirty="0">
              <a:solidFill>
                <a:schemeClr val="bg1"/>
              </a:solidFill>
              <a:latin typeface="DINPro" panose="020B0504020101020102" pitchFamily="34" charset="0"/>
            </a:endParaRPr>
          </a:p>
          <a:p>
            <a:endParaRPr lang="en-GB" sz="800" dirty="0">
              <a:solidFill>
                <a:schemeClr val="bg1"/>
              </a:solidFill>
              <a:latin typeface="DINPro" panose="020B0504020101020102" pitchFamily="34" charset="0"/>
            </a:endParaRPr>
          </a:p>
          <a:p>
            <a:pPr algn="l"/>
            <a:r>
              <a:rPr lang="de-CH" sz="800" dirty="0">
                <a:solidFill>
                  <a:schemeClr val="bg1"/>
                </a:solidFill>
                <a:latin typeface="DINPro" panose="020B0504020101020102" pitchFamily="34" charset="0"/>
              </a:rPr>
              <a:t>Dank seines modularen Aufbaus können Sie spezielle Funktionen wie einen Smartcard- oder RFID-Leser hinzufügen. Zubehör wie eine kabellose Tastatur, Tragegriffe und Schultergurte, Fahrzeugdocks und mehr sorgen dafür, dass Ihre Mitarbeiter auf alles vorbereitet sind.</a:t>
            </a:r>
            <a:endParaRPr lang="en-GB" sz="800" dirty="0">
              <a:solidFill>
                <a:schemeClr val="bg1"/>
              </a:solidFill>
              <a:latin typeface="DINPro" panose="020B0504020101020102" pitchFamily="34" charset="0"/>
            </a:endParaRPr>
          </a:p>
        </p:txBody>
      </p:sp>
      <p:sp>
        <p:nvSpPr>
          <p:cNvPr id="14" name="TextBox 13">
            <a:extLst>
              <a:ext uri="{FF2B5EF4-FFF2-40B4-BE49-F238E27FC236}">
                <a16:creationId xmlns:a16="http://schemas.microsoft.com/office/drawing/2014/main" id="{81655FBB-086B-1D41-B21E-EE68CE633F14}"/>
              </a:ext>
            </a:extLst>
          </p:cNvPr>
          <p:cNvSpPr txBox="1"/>
          <p:nvPr/>
        </p:nvSpPr>
        <p:spPr>
          <a:xfrm>
            <a:off x="303947" y="8365609"/>
            <a:ext cx="2268000" cy="1661993"/>
          </a:xfrm>
          <a:prstGeom prst="rect">
            <a:avLst/>
          </a:prstGeom>
          <a:noFill/>
        </p:spPr>
        <p:txBody>
          <a:bodyPr wrap="square" rtlCol="0">
            <a:spAutoFit/>
          </a:bodyPr>
          <a:lstStyle/>
          <a:p>
            <a:r>
              <a:rPr lang="en-GB" sz="1200" b="1" dirty="0">
                <a:solidFill>
                  <a:schemeClr val="bg1"/>
                </a:solidFill>
                <a:latin typeface="DINPro-Medium" panose="020B0504020101020102" pitchFamily="34" charset="0"/>
              </a:rPr>
              <a:t>GEBAUT FÜR IHRE ARBEIT</a:t>
            </a:r>
          </a:p>
          <a:p>
            <a:endParaRPr lang="en-GB" sz="800" b="1" dirty="0">
              <a:solidFill>
                <a:schemeClr val="bg1"/>
              </a:solidFill>
              <a:latin typeface="DINPro" panose="020B0504020101020102" pitchFamily="34" charset="0"/>
            </a:endParaRPr>
          </a:p>
          <a:p>
            <a:r>
              <a:rPr lang="en-GB" sz="1000" b="1" dirty="0" err="1">
                <a:solidFill>
                  <a:schemeClr val="bg1"/>
                </a:solidFill>
                <a:latin typeface="DINPro" panose="020B0504020101020102" pitchFamily="34" charset="0"/>
              </a:rPr>
              <a:t>Mit</a:t>
            </a:r>
            <a:r>
              <a:rPr lang="en-GB" sz="1000" b="1" dirty="0">
                <a:solidFill>
                  <a:schemeClr val="bg1"/>
                </a:solidFill>
                <a:latin typeface="DINPro" panose="020B0504020101020102" pitchFamily="34" charset="0"/>
              </a:rPr>
              <a:t> </a:t>
            </a:r>
            <a:r>
              <a:rPr lang="en-GB" sz="1000" b="1" dirty="0" err="1">
                <a:solidFill>
                  <a:schemeClr val="bg1"/>
                </a:solidFill>
                <a:latin typeface="DINPro" panose="020B0504020101020102" pitchFamily="34" charset="0"/>
              </a:rPr>
              <a:t>überlegener</a:t>
            </a:r>
            <a:r>
              <a:rPr lang="en-GB" sz="1000" b="1" dirty="0">
                <a:solidFill>
                  <a:schemeClr val="bg1"/>
                </a:solidFill>
                <a:latin typeface="DINPro" panose="020B0504020101020102" pitchFamily="34" charset="0"/>
              </a:rPr>
              <a:t> </a:t>
            </a:r>
            <a:r>
              <a:rPr lang="en-GB" sz="1000" b="1" dirty="0" err="1">
                <a:solidFill>
                  <a:schemeClr val="bg1"/>
                </a:solidFill>
                <a:latin typeface="DINPro" panose="020B0504020101020102" pitchFamily="34" charset="0"/>
              </a:rPr>
              <a:t>Technologie</a:t>
            </a:r>
            <a:endParaRPr lang="en-GB" sz="1000" b="1" dirty="0">
              <a:solidFill>
                <a:schemeClr val="bg1"/>
              </a:solidFill>
              <a:latin typeface="DINPro" panose="020B0504020101020102" pitchFamily="34" charset="0"/>
            </a:endParaRPr>
          </a:p>
          <a:p>
            <a:endParaRPr lang="en-GB" sz="800" dirty="0">
              <a:solidFill>
                <a:schemeClr val="bg1"/>
              </a:solidFill>
              <a:latin typeface="DINPro" panose="020B0504020101020102" pitchFamily="34" charset="0"/>
            </a:endParaRPr>
          </a:p>
          <a:p>
            <a:r>
              <a:rPr lang="de-CH" sz="800" dirty="0">
                <a:solidFill>
                  <a:schemeClr val="bg1"/>
                </a:solidFill>
                <a:latin typeface="DINPro" panose="020B0504020101020102" pitchFamily="34" charset="0"/>
              </a:rPr>
              <a:t>Das TOUGHBOOK G2 verfügt über einen handschuhkompatiblen Touchscreen und einen Digitizer zur Erfassung der biometrischen Unterschrift des Kunden. Es ist mit einer rückwärtigen Kamera ausgestattet, um problemlos zu dokumentieren, während die vorderseitige Kamera einen nahtlosen Kontakt mit dem Support-Team ermöglicht.</a:t>
            </a:r>
            <a:endParaRPr lang="en-GB" sz="800" dirty="0">
              <a:solidFill>
                <a:schemeClr val="bg1"/>
              </a:solidFill>
              <a:latin typeface="DINPro" panose="020B0504020101020102" pitchFamily="34" charset="0"/>
            </a:endParaRPr>
          </a:p>
        </p:txBody>
      </p:sp>
      <p:pic>
        <p:nvPicPr>
          <p:cNvPr id="15" name="Picture 14">
            <a:extLst>
              <a:ext uri="{FF2B5EF4-FFF2-40B4-BE49-F238E27FC236}">
                <a16:creationId xmlns:a16="http://schemas.microsoft.com/office/drawing/2014/main" id="{DB929ED2-78F1-FE41-86FE-EB40A51FABA5}"/>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7576" b="89394" l="5682" r="89773">
                        <a14:foregroundMark x1="19318" y1="7576" x2="10227" y2="81818"/>
                        <a14:foregroundMark x1="10227" y1="81818" x2="6818" y2="81818"/>
                        <a14:foregroundMark x1="45455" y1="7576" x2="45455" y2="7576"/>
                        <a14:foregroundMark x1="63636" y1="12121" x2="63636" y2="12121"/>
                        <a14:foregroundMark x1="62500" y1="12121" x2="77273" y2="68182"/>
                        <a14:backgroundMark x1="43182" y1="1515" x2="44318" y2="1515"/>
                      </a14:backgroundRemoval>
                    </a14:imgEffect>
                  </a14:imgLayer>
                </a14:imgProps>
              </a:ext>
              <a:ext uri="{28A0092B-C50C-407E-A947-70E740481C1C}">
                <a14:useLocalDpi xmlns:a14="http://schemas.microsoft.com/office/drawing/2010/main"/>
              </a:ext>
            </a:extLst>
          </a:blip>
          <a:srcRect/>
          <a:stretch/>
        </p:blipFill>
        <p:spPr>
          <a:xfrm>
            <a:off x="2778777" y="4876195"/>
            <a:ext cx="944587" cy="712451"/>
          </a:xfrm>
          <a:prstGeom prst="rect">
            <a:avLst/>
          </a:prstGeom>
        </p:spPr>
      </p:pic>
      <p:pic>
        <p:nvPicPr>
          <p:cNvPr id="16" name="Picture 15">
            <a:extLst>
              <a:ext uri="{FF2B5EF4-FFF2-40B4-BE49-F238E27FC236}">
                <a16:creationId xmlns:a16="http://schemas.microsoft.com/office/drawing/2014/main" id="{11E05C9D-E166-8B49-A5C1-0ED02329B9ED}"/>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8824" b="89706" l="2299" r="88506">
                        <a14:foregroundMark x1="10345" y1="13235" x2="21839" y2="82353"/>
                        <a14:foregroundMark x1="21839" y1="82353" x2="22989" y2="82353"/>
                        <a14:foregroundMark x1="74713" y1="8824" x2="86207" y2="79412"/>
                        <a14:foregroundMark x1="86207" y1="79412" x2="82759" y2="83824"/>
                        <a14:foregroundMark x1="33333" y1="10294" x2="62069" y2="16176"/>
                        <a14:foregroundMark x1="6897" y1="17647" x2="10345" y2="82353"/>
                        <a14:foregroundMark x1="10345" y1="82353" x2="10345" y2="82353"/>
                        <a14:foregroundMark x1="2299" y1="22059" x2="3448" y2="73529"/>
                      </a14:backgroundRemoval>
                    </a14:imgEffect>
                  </a14:imgLayer>
                </a14:imgProps>
              </a:ext>
              <a:ext uri="{28A0092B-C50C-407E-A947-70E740481C1C}">
                <a14:useLocalDpi xmlns:a14="http://schemas.microsoft.com/office/drawing/2010/main"/>
              </a:ext>
            </a:extLst>
          </a:blip>
          <a:srcRect/>
          <a:stretch/>
        </p:blipFill>
        <p:spPr>
          <a:xfrm>
            <a:off x="2682967" y="7405515"/>
            <a:ext cx="933854" cy="730739"/>
          </a:xfrm>
          <a:prstGeom prst="rect">
            <a:avLst/>
          </a:prstGeom>
        </p:spPr>
      </p:pic>
      <p:sp>
        <p:nvSpPr>
          <p:cNvPr id="2" name="Rectangle: Rounded Corners 1">
            <a:extLst>
              <a:ext uri="{FF2B5EF4-FFF2-40B4-BE49-F238E27FC236}">
                <a16:creationId xmlns:a16="http://schemas.microsoft.com/office/drawing/2014/main" id="{8059CCE5-6498-E72E-CC2E-2BD0ADB33C65}"/>
              </a:ext>
            </a:extLst>
          </p:cNvPr>
          <p:cNvSpPr/>
          <p:nvPr/>
        </p:nvSpPr>
        <p:spPr>
          <a:xfrm>
            <a:off x="2315641" y="194374"/>
            <a:ext cx="2928393" cy="946240"/>
          </a:xfrm>
          <a:prstGeom prst="roundRect">
            <a:avLst/>
          </a:prstGeom>
          <a:solidFill>
            <a:srgbClr val="FBB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cap="all" dirty="0">
                <a:solidFill>
                  <a:srgbClr val="FF0000"/>
                </a:solidFill>
              </a:rPr>
              <a:t>INFO ZUR PROMO</a:t>
            </a:r>
          </a:p>
        </p:txBody>
      </p:sp>
      <p:sp>
        <p:nvSpPr>
          <p:cNvPr id="3" name="TextBox 2">
            <a:extLst>
              <a:ext uri="{FF2B5EF4-FFF2-40B4-BE49-F238E27FC236}">
                <a16:creationId xmlns:a16="http://schemas.microsoft.com/office/drawing/2014/main" id="{BCE53C92-A492-9CB0-BA86-162767DEE4E7}"/>
              </a:ext>
            </a:extLst>
          </p:cNvPr>
          <p:cNvSpPr txBox="1"/>
          <p:nvPr/>
        </p:nvSpPr>
        <p:spPr>
          <a:xfrm>
            <a:off x="2566417" y="8365609"/>
            <a:ext cx="2268000" cy="1661993"/>
          </a:xfrm>
          <a:prstGeom prst="rect">
            <a:avLst/>
          </a:prstGeom>
          <a:noFill/>
        </p:spPr>
        <p:txBody>
          <a:bodyPr wrap="square" rtlCol="0">
            <a:spAutoFit/>
          </a:bodyPr>
          <a:lstStyle/>
          <a:p>
            <a:r>
              <a:rPr lang="en-GB" sz="1200" b="1" dirty="0">
                <a:solidFill>
                  <a:schemeClr val="bg1"/>
                </a:solidFill>
                <a:latin typeface="DINPro-Medium" panose="020B0504020101020102" pitchFamily="34" charset="0"/>
              </a:rPr>
              <a:t>HOCHSICHERE TECHNOLOGIE</a:t>
            </a:r>
          </a:p>
          <a:p>
            <a:endParaRPr lang="en-GB" sz="800" b="1" dirty="0">
              <a:solidFill>
                <a:schemeClr val="bg1"/>
              </a:solidFill>
              <a:latin typeface="DINPro" panose="020B0504020101020102" pitchFamily="34" charset="0"/>
            </a:endParaRPr>
          </a:p>
          <a:p>
            <a:r>
              <a:rPr lang="en-GB" sz="1000" b="1" dirty="0" err="1">
                <a:solidFill>
                  <a:schemeClr val="bg1"/>
                </a:solidFill>
                <a:latin typeface="DINPro" panose="020B0504020101020102" pitchFamily="34" charset="0"/>
              </a:rPr>
              <a:t>Mit</a:t>
            </a:r>
            <a:r>
              <a:rPr lang="en-GB" sz="1000" b="1" dirty="0">
                <a:solidFill>
                  <a:schemeClr val="bg1"/>
                </a:solidFill>
                <a:latin typeface="DINPro" panose="020B0504020101020102" pitchFamily="34" charset="0"/>
              </a:rPr>
              <a:t> Windows 11 Pro</a:t>
            </a:r>
          </a:p>
          <a:p>
            <a:endParaRPr lang="en-GB" sz="800" dirty="0">
              <a:solidFill>
                <a:schemeClr val="bg1"/>
              </a:solidFill>
              <a:latin typeface="DINPro" panose="020B0504020101020102" pitchFamily="34" charset="0"/>
            </a:endParaRPr>
          </a:p>
          <a:p>
            <a:r>
              <a:rPr lang="de-CH" sz="800" dirty="0">
                <a:solidFill>
                  <a:schemeClr val="bg1"/>
                </a:solidFill>
                <a:latin typeface="DINPro" panose="020B0504020101020102" pitchFamily="34" charset="0"/>
              </a:rPr>
              <a:t>Das TOUGHBOOK G2 war eines der ersten Windows-Geräte mit einem Höchstmaß an Hardware-, Software- und Identitätsschutz direkt nach dem Auspacken. Mit tief integrierter Hardware, Firmware und Windows 11 Pro - Windows 10 Downgrade weiterhin möglich - bietet es Schutz vor hochentwickelten Bedrohungen und Cyberangriffen.</a:t>
            </a:r>
            <a:endParaRPr lang="en-GB" sz="800" dirty="0">
              <a:solidFill>
                <a:schemeClr val="bg1"/>
              </a:solidFill>
              <a:latin typeface="DINPro" panose="020B0504020101020102" pitchFamily="34" charset="0"/>
            </a:endParaRPr>
          </a:p>
        </p:txBody>
      </p:sp>
      <p:sp>
        <p:nvSpPr>
          <p:cNvPr id="9" name="Round Same-side Corner of Rectangle 20">
            <a:extLst>
              <a:ext uri="{FF2B5EF4-FFF2-40B4-BE49-F238E27FC236}">
                <a16:creationId xmlns:a16="http://schemas.microsoft.com/office/drawing/2014/main" id="{0865FC6B-E956-EC42-4490-BF4240B6D021}"/>
              </a:ext>
            </a:extLst>
          </p:cNvPr>
          <p:cNvSpPr/>
          <p:nvPr/>
        </p:nvSpPr>
        <p:spPr>
          <a:xfrm rot="5400000" flipV="1">
            <a:off x="4976789" y="7552787"/>
            <a:ext cx="2465773" cy="2700000"/>
          </a:xfrm>
          <a:prstGeom prst="round2SameRect">
            <a:avLst>
              <a:gd name="adj1" fmla="val 11334"/>
              <a:gd name="adj2" fmla="val 0"/>
            </a:avLst>
          </a:prstGeom>
          <a:solidFill>
            <a:schemeClr val="tx1">
              <a:alpha val="60280"/>
            </a:schemeClr>
          </a:solidFill>
          <a:ln w="19050">
            <a:solidFill>
              <a:srgbClr val="FBBA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7" name="TextBox 16">
            <a:extLst>
              <a:ext uri="{FF2B5EF4-FFF2-40B4-BE49-F238E27FC236}">
                <a16:creationId xmlns:a16="http://schemas.microsoft.com/office/drawing/2014/main" id="{65B2C5B0-1E99-2E90-8EA3-4B48DA7B2871}"/>
              </a:ext>
            </a:extLst>
          </p:cNvPr>
          <p:cNvSpPr txBox="1"/>
          <p:nvPr/>
        </p:nvSpPr>
        <p:spPr>
          <a:xfrm>
            <a:off x="5100460" y="7814878"/>
            <a:ext cx="2287849" cy="1762021"/>
          </a:xfrm>
          <a:prstGeom prst="rect">
            <a:avLst/>
          </a:prstGeom>
          <a:noFill/>
        </p:spPr>
        <p:txBody>
          <a:bodyPr wrap="square" rtlCol="0">
            <a:spAutoFit/>
          </a:bodyPr>
          <a:lstStyle/>
          <a:p>
            <a:r>
              <a:rPr lang="en-GB" sz="1400" b="1" dirty="0" err="1">
                <a:solidFill>
                  <a:schemeClr val="bg1"/>
                </a:solidFill>
                <a:latin typeface="DINPro-Light" panose="020B0504020101010102" pitchFamily="34" charset="0"/>
              </a:rPr>
              <a:t>Kontaktieren</a:t>
            </a:r>
            <a:r>
              <a:rPr lang="en-GB" sz="1400" b="1" dirty="0">
                <a:solidFill>
                  <a:schemeClr val="bg1"/>
                </a:solidFill>
                <a:latin typeface="DINPro-Light" panose="020B0504020101010102" pitchFamily="34" charset="0"/>
              </a:rPr>
              <a:t> Sie </a:t>
            </a:r>
            <a:r>
              <a:rPr lang="en-GB" sz="1400" b="1" dirty="0" err="1">
                <a:solidFill>
                  <a:schemeClr val="bg1"/>
                </a:solidFill>
                <a:latin typeface="DINPro-Light" panose="020B0504020101010102" pitchFamily="34" charset="0"/>
              </a:rPr>
              <a:t>uns</a:t>
            </a:r>
            <a:r>
              <a:rPr lang="en-GB" sz="1400" b="1" dirty="0">
                <a:solidFill>
                  <a:schemeClr val="bg1"/>
                </a:solidFill>
                <a:latin typeface="DINPro-Light" panose="020B0504020101010102" pitchFamily="34" charset="0"/>
              </a:rPr>
              <a:t>:</a:t>
            </a:r>
            <a:br>
              <a:rPr lang="en-GB" sz="1400" b="1" dirty="0">
                <a:solidFill>
                  <a:schemeClr val="bg1"/>
                </a:solidFill>
                <a:latin typeface="DINPro-Light" panose="020B0504020101010102" pitchFamily="34" charset="0"/>
              </a:rPr>
            </a:br>
            <a:br>
              <a:rPr lang="en-GB" sz="1400" b="1" dirty="0">
                <a:solidFill>
                  <a:schemeClr val="bg1"/>
                </a:solidFill>
                <a:latin typeface="DINPro-Light" panose="020B0504020101010102" pitchFamily="34" charset="0"/>
              </a:rPr>
            </a:br>
            <a:r>
              <a:rPr lang="en-GB" sz="1400" b="1" dirty="0">
                <a:solidFill>
                  <a:srgbClr val="FF0000"/>
                </a:solidFill>
                <a:latin typeface="DINPro-Light" panose="020B0504020101010102" pitchFamily="34" charset="0"/>
                <a:hlinkClick r:id="rId12">
                  <a:extLst>
                    <a:ext uri="{A12FA001-AC4F-418D-AE19-62706E023703}">
                      <ahyp:hlinkClr xmlns:ahyp="http://schemas.microsoft.com/office/drawing/2018/hyperlinkcolor" val="tx"/>
                    </a:ext>
                  </a:extLst>
                </a:hlinkClick>
              </a:rPr>
              <a:t>DE.Panasonic@also.com</a:t>
            </a:r>
            <a:endParaRPr lang="en-GB" sz="1400" b="1" dirty="0">
              <a:solidFill>
                <a:srgbClr val="FF0000"/>
              </a:solidFill>
              <a:latin typeface="DINPro-Light" panose="020B0504020101010102" pitchFamily="34" charset="0"/>
            </a:endParaRPr>
          </a:p>
          <a:p>
            <a:endParaRPr lang="en-GB" sz="1400" b="1" dirty="0">
              <a:solidFill>
                <a:schemeClr val="bg1"/>
              </a:solidFill>
              <a:latin typeface="DINPro-Light" panose="020B0504020101010102" pitchFamily="34" charset="0"/>
            </a:endParaRPr>
          </a:p>
          <a:p>
            <a:endParaRPr lang="en-GB" sz="1400" b="1" dirty="0">
              <a:solidFill>
                <a:schemeClr val="bg1"/>
              </a:solidFill>
              <a:latin typeface="DINPro-Light" panose="020B0504020101010102" pitchFamily="34" charset="0"/>
            </a:endParaRPr>
          </a:p>
          <a:p>
            <a:endParaRPr lang="en-GB" sz="1400" b="1" dirty="0">
              <a:solidFill>
                <a:schemeClr val="bg1"/>
              </a:solidFill>
              <a:latin typeface="DINPro-Light" panose="020B0504020101010102" pitchFamily="34" charset="0"/>
            </a:endParaRPr>
          </a:p>
          <a:p>
            <a:endParaRPr lang="en-GB" sz="1400" b="1" dirty="0">
              <a:solidFill>
                <a:schemeClr val="bg1"/>
              </a:solidFill>
              <a:latin typeface="DINPro-Light" panose="020B0504020101010102" pitchFamily="34" charset="0"/>
            </a:endParaRPr>
          </a:p>
          <a:p>
            <a:endParaRPr lang="en-GB" sz="1050" dirty="0">
              <a:solidFill>
                <a:schemeClr val="bg1"/>
              </a:solidFill>
              <a:latin typeface="DINPro-Light" panose="020B0504020101010102" pitchFamily="34" charset="0"/>
            </a:endParaRPr>
          </a:p>
        </p:txBody>
      </p:sp>
      <p:pic>
        <p:nvPicPr>
          <p:cNvPr id="18" name="Grafik 17" descr="Ein Bild, das Text, Schrift, Grafiken, Grafikdesign enthält.&#10;&#10;Automatisch generierte Beschreibung">
            <a:extLst>
              <a:ext uri="{FF2B5EF4-FFF2-40B4-BE49-F238E27FC236}">
                <a16:creationId xmlns:a16="http://schemas.microsoft.com/office/drawing/2014/main" id="{58519B08-BCAA-1D77-DA7D-9BC37FFA2105}"/>
              </a:ext>
            </a:extLst>
          </p:cNvPr>
          <p:cNvPicPr>
            <a:picLocks noChangeAspect="1"/>
          </p:cNvPicPr>
          <p:nvPr/>
        </p:nvPicPr>
        <p:blipFill>
          <a:blip r:embed="rId13"/>
          <a:stretch>
            <a:fillRect/>
          </a:stretch>
        </p:blipFill>
        <p:spPr>
          <a:xfrm>
            <a:off x="5009075" y="8874404"/>
            <a:ext cx="2401200" cy="793800"/>
          </a:xfrm>
          <a:prstGeom prst="rect">
            <a:avLst/>
          </a:prstGeom>
        </p:spPr>
      </p:pic>
    </p:spTree>
    <p:extLst>
      <p:ext uri="{BB962C8B-B14F-4D97-AF65-F5344CB8AC3E}">
        <p14:creationId xmlns:p14="http://schemas.microsoft.com/office/powerpoint/2010/main" val="34526845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329</Words>
  <Application>Microsoft Office PowerPoint</Application>
  <PresentationFormat>Benutzerdefiniert</PresentationFormat>
  <Paragraphs>42</Paragraphs>
  <Slides>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vt:i4>
      </vt:variant>
    </vt:vector>
  </HeadingPairs>
  <TitlesOfParts>
    <vt:vector size="9" baseType="lpstr">
      <vt:lpstr>Arial</vt:lpstr>
      <vt:lpstr>Calibri</vt:lpstr>
      <vt:lpstr>DINPro</vt:lpstr>
      <vt:lpstr>DINPro-Bold</vt:lpstr>
      <vt:lpstr>DINPro-Light</vt:lpstr>
      <vt:lpstr>DINPro-Medium</vt:lpstr>
      <vt:lpstr>Office Theme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Giles</dc:creator>
  <cp:lastModifiedBy>Anja Jürgens</cp:lastModifiedBy>
  <cp:revision>14</cp:revision>
  <dcterms:created xsi:type="dcterms:W3CDTF">2021-10-20T13:11:55Z</dcterms:created>
  <dcterms:modified xsi:type="dcterms:W3CDTF">2023-10-19T09:30:54Z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bef4c5-c818-41ba-ac89-c164c445b051_Enabled">
    <vt:lpwstr>true</vt:lpwstr>
  </property>
  <property fmtid="{D5CDD505-2E9C-101B-9397-08002B2CF9AE}" pid="3" name="MSIP_Label_8dbef4c5-c818-41ba-ac89-c164c445b051_SetDate">
    <vt:lpwstr>2023-10-18T08:54:51Z</vt:lpwstr>
  </property>
  <property fmtid="{D5CDD505-2E9C-101B-9397-08002B2CF9AE}" pid="4" name="MSIP_Label_8dbef4c5-c818-41ba-ac89-c164c445b051_Method">
    <vt:lpwstr>Standard</vt:lpwstr>
  </property>
  <property fmtid="{D5CDD505-2E9C-101B-9397-08002B2CF9AE}" pid="5" name="MSIP_Label_8dbef4c5-c818-41ba-ac89-c164c445b051_Name">
    <vt:lpwstr>8dbef4c5-c818-41ba-ac89-c164c445b051</vt:lpwstr>
  </property>
  <property fmtid="{D5CDD505-2E9C-101B-9397-08002B2CF9AE}" pid="6" name="MSIP_Label_8dbef4c5-c818-41ba-ac89-c164c445b051_SiteId">
    <vt:lpwstr>95924808-3044-4177-9c1b-713746ffab95</vt:lpwstr>
  </property>
  <property fmtid="{D5CDD505-2E9C-101B-9397-08002B2CF9AE}" pid="7" name="MSIP_Label_8dbef4c5-c818-41ba-ac89-c164c445b051_ActionId">
    <vt:lpwstr>d3da757e-1634-4338-bb96-8b037b45a827</vt:lpwstr>
  </property>
  <property fmtid="{D5CDD505-2E9C-101B-9397-08002B2CF9AE}" pid="8" name="MSIP_Label_8dbef4c5-c818-41ba-ac89-c164c445b051_ContentBits">
    <vt:lpwstr>0</vt:lpwstr>
  </property>
</Properties>
</file>